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5" r:id="rId2"/>
    <p:sldId id="260" r:id="rId3"/>
    <p:sldId id="269" r:id="rId4"/>
  </p:sldIdLst>
  <p:sldSz cx="9144000" cy="6858000" type="screen4x3"/>
  <p:notesSz cx="9801225" cy="143573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Lucida San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C785"/>
    <a:srgbClr val="C60C30"/>
    <a:srgbClr val="6E7645"/>
    <a:srgbClr val="51626F"/>
    <a:srgbClr val="0098C3"/>
    <a:srgbClr val="6A4061"/>
    <a:srgbClr val="949D9E"/>
    <a:srgbClr val="9B6E5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146" autoAdjust="0"/>
  </p:normalViewPr>
  <p:slideViewPr>
    <p:cSldViewPr>
      <p:cViewPr varScale="1">
        <p:scale>
          <a:sx n="99" d="100"/>
          <a:sy n="99" d="100"/>
        </p:scale>
        <p:origin x="-2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51488" y="0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01AC3F90-769E-4335-B13C-2043F2A079A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11275" y="1076325"/>
            <a:ext cx="7178675" cy="538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79488" y="6819900"/>
            <a:ext cx="7842250" cy="6461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625"/>
            <a:ext cx="4246563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51488" y="13636625"/>
            <a:ext cx="4248150" cy="717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1455FF-6F33-41FF-B999-DE2E7E5C61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5B0FC-49A4-447D-8A9A-18BC9B18F9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EE795-365D-42E6-A0FE-292FE55224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D7BB5-004A-429F-A98F-649167F54BDB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6DC90-95D1-4924-8007-413B9D53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D8D26-657B-46DB-AE20-93AA61F15EA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8AFC4-0CEF-48B8-AA22-E18A115967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FA10-E3EC-4175-9E86-B290D8433A35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A7741-FAB8-4806-A2EE-A60D34A77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7625A-482D-4B44-B126-986BD12DF3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C102-629F-44BD-B275-5DB42753BE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66E5E-40B8-4806-B4FF-A1243577995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9CFFBA-7700-482B-8F4F-6504BE628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E0DA4-3C62-40A6-B84D-96C73F53EB24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BCE5B-2307-48F6-AE9D-20AF7D8E83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51D3F-D196-4A3C-AC66-9C9F7574449C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41BBB-DE30-4372-8FF4-C7DFD1CA74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C4660-0B1B-4FC0-8414-B3448D1DA34A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B388-B322-4B28-82D5-0CB0F8EBE0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69840-64F0-45E3-B452-3E6A45508406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612A4-5A73-450E-8BDE-E2465FD200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51BF-24C9-467D-9711-162118D9C78F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FDB58-34DA-455E-982B-84C0AD2933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164DB4-9661-409D-9056-5F4D21BD8C37}" type="datetimeFigureOut">
              <a:rPr lang="en-US"/>
              <a:pPr>
                <a:defRPr/>
              </a:pPr>
              <a:t>8/26/2011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D6491D-E70E-4BB3-80B3-65BF865003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3"/>
          <p:cNvSpPr txBox="1">
            <a:spLocks noChangeArrowheads="1"/>
          </p:cNvSpPr>
          <p:nvPr/>
        </p:nvSpPr>
        <p:spPr bwMode="auto">
          <a:xfrm>
            <a:off x="250825" y="5949950"/>
            <a:ext cx="33131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1800" b="0">
              <a:latin typeface="Arial" charset="0"/>
            </a:endParaRP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>
          <a:xfrm>
            <a:off x="142875" y="357188"/>
            <a:ext cx="7704138" cy="796925"/>
          </a:xfrm>
        </p:spPr>
        <p:txBody>
          <a:bodyPr/>
          <a:lstStyle/>
          <a:p>
            <a:pPr algn="l" eaLnBrk="1" hangingPunct="1"/>
            <a:r>
              <a:rPr lang="en-GB" sz="4000" smtClean="0">
                <a:solidFill>
                  <a:srgbClr val="0098C3"/>
                </a:solidFill>
                <a:latin typeface="Georgia" pitchFamily="18" charset="0"/>
              </a:rPr>
              <a:t>Neuropsychologists</a:t>
            </a:r>
            <a:endParaRPr lang="en-GB" sz="4000" smtClean="0">
              <a:solidFill>
                <a:srgbClr val="949D9E"/>
              </a:solidFill>
            </a:endParaRPr>
          </a:p>
        </p:txBody>
      </p:sp>
      <p:pic>
        <p:nvPicPr>
          <p:cNvPr id="24580" name="Picture 10" descr="neurology_48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8338" y="1484313"/>
            <a:ext cx="4665662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79388" y="1196975"/>
            <a:ext cx="54721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Neuropsychologists use their knowledge of the relationship between the brain and neuropsychological function as a basis for investigation into the cognitive functioning of patients with suspected or established brain damage</a:t>
            </a:r>
            <a:r>
              <a:rPr lang="en-GB" altLang="zh-CN"/>
              <a:t>.</a:t>
            </a:r>
            <a:endParaRPr lang="en-GB"/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179388" y="2565400"/>
            <a:ext cx="4608512" cy="254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How do I become one?</a:t>
            </a:r>
          </a:p>
          <a:p>
            <a:pPr>
              <a:spcBef>
                <a:spcPct val="50000"/>
              </a:spcBef>
            </a:pPr>
            <a:r>
              <a:rPr lang="en-GB" b="0"/>
              <a:t>At least an upper second class degree </a:t>
            </a:r>
          </a:p>
          <a:p>
            <a:pPr>
              <a:spcBef>
                <a:spcPct val="50000"/>
              </a:spcBef>
            </a:pPr>
            <a:r>
              <a:rPr lang="en-GB" b="0"/>
              <a:t>Accredited postgraduate training through either a Clinical or Educational training route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BPS Qualification in Clinical Neuropsychology</a:t>
            </a:r>
            <a:r>
              <a:rPr lang="en-GB" altLang="zh-CN" sz="1300" b="0"/>
              <a:t> </a:t>
            </a:r>
            <a:endParaRPr lang="en-GB" sz="1300" b="0"/>
          </a:p>
          <a:p>
            <a:pPr>
              <a:spcBef>
                <a:spcPct val="50000"/>
              </a:spcBef>
            </a:pPr>
            <a:endParaRPr lang="en-GB" sz="1300" b="0">
              <a:solidFill>
                <a:srgbClr val="9EC1DF"/>
              </a:solidFill>
            </a:endParaRPr>
          </a:p>
          <a:p>
            <a:pPr>
              <a:spcBef>
                <a:spcPct val="50000"/>
              </a:spcBef>
            </a:pPr>
            <a:endParaRPr lang="en-GB" sz="1300" b="0">
              <a:solidFill>
                <a:srgbClr val="9EC1DF"/>
              </a:solidFill>
            </a:endParaRPr>
          </a:p>
          <a:p>
            <a:pPr>
              <a:spcBef>
                <a:spcPct val="50000"/>
              </a:spcBef>
            </a:pPr>
            <a:endParaRPr lang="en-GB" sz="1800" b="0">
              <a:latin typeface="Arial" charset="0"/>
            </a:endParaRPr>
          </a:p>
        </p:txBody>
      </p:sp>
      <p:pic>
        <p:nvPicPr>
          <p:cNvPr id="24583" name="Content Placeholder 5" descr="black_trans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25" y="285750"/>
            <a:ext cx="2160588" cy="46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13"/>
          <p:cNvSpPr txBox="1">
            <a:spLocks noChangeArrowheads="1"/>
          </p:cNvSpPr>
          <p:nvPr/>
        </p:nvSpPr>
        <p:spPr bwMode="auto">
          <a:xfrm>
            <a:off x="179388" y="4221163"/>
            <a:ext cx="4464050" cy="202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C60C30"/>
                </a:solidFill>
              </a:rPr>
              <a:t>Where can I obtain relevant experience?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Voluntary work for charities for individuals with brain injuries 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Working with the NHS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Working with people with physical or mental health issues</a:t>
            </a:r>
            <a:endParaRPr lang="en-GB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179388" y="214313"/>
            <a:ext cx="7056437" cy="1189037"/>
          </a:xfrm>
        </p:spPr>
        <p:txBody>
          <a:bodyPr/>
          <a:lstStyle/>
          <a:p>
            <a:pPr eaLnBrk="1" hangingPunct="1"/>
            <a:r>
              <a:rPr lang="en-GB" sz="4000" smtClean="0">
                <a:solidFill>
                  <a:srgbClr val="51626F"/>
                </a:solidFill>
                <a:latin typeface="Georgia" pitchFamily="18" charset="0"/>
              </a:rPr>
              <a:t>Sport &amp; Exercise Psychologists</a:t>
            </a:r>
          </a:p>
        </p:txBody>
      </p:sp>
      <p:pic>
        <p:nvPicPr>
          <p:cNvPr id="25603" name="Picture 9" descr="black_tr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25" y="142875"/>
            <a:ext cx="2182813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8137525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What would I do?</a:t>
            </a:r>
          </a:p>
          <a:p>
            <a:pPr>
              <a:spcBef>
                <a:spcPct val="50000"/>
              </a:spcBef>
            </a:pPr>
            <a:r>
              <a:rPr lang="en-GB" b="0"/>
              <a:t>Sport psychologists </a:t>
            </a:r>
            <a:r>
              <a:rPr lang="en-GB" altLang="zh-CN" b="0"/>
              <a:t>help athletes prepare for the demands of competition, training and the emotional consequences of an injury.</a:t>
            </a:r>
          </a:p>
          <a:p>
            <a:pPr>
              <a:spcBef>
                <a:spcPct val="50000"/>
              </a:spcBef>
            </a:pPr>
            <a:r>
              <a:rPr lang="en-GB" altLang="zh-CN" b="0"/>
              <a:t>Exercise psychologists promote exercise participation and motivation levels in the general population rather than in athletes and can help with planning exercise regimes.</a:t>
            </a:r>
            <a:endParaRPr lang="en-GB" b="0"/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179388" y="4365625"/>
            <a:ext cx="3384550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Where can I obtain relevant experience?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/>
              <a:t>Coaching a sports team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/>
              <a:t>PE Teacher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b="0"/>
              <a:t>Fitness Instructor</a:t>
            </a:r>
          </a:p>
          <a:p>
            <a:pPr>
              <a:spcBef>
                <a:spcPct val="50000"/>
              </a:spcBef>
            </a:pPr>
            <a:endParaRPr lang="en-GB" b="0"/>
          </a:p>
        </p:txBody>
      </p:sp>
      <p:pic>
        <p:nvPicPr>
          <p:cNvPr id="2560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29025" y="2857500"/>
            <a:ext cx="55149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7"/>
          <p:cNvSpPr txBox="1">
            <a:spLocks noChangeArrowheads="1"/>
          </p:cNvSpPr>
          <p:nvPr/>
        </p:nvSpPr>
        <p:spPr bwMode="auto">
          <a:xfrm>
            <a:off x="142875" y="6215063"/>
            <a:ext cx="41783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>
                <a:solidFill>
                  <a:srgbClr val="ABC785"/>
                </a:solidFill>
              </a:rPr>
              <a:t>www.soton.ac.uk/psychology/sport_and_exercise</a:t>
            </a:r>
          </a:p>
        </p:txBody>
      </p:sp>
      <p:sp>
        <p:nvSpPr>
          <p:cNvPr id="25608" name="Text Box 6"/>
          <p:cNvSpPr txBox="1">
            <a:spLocks noChangeArrowheads="1"/>
          </p:cNvSpPr>
          <p:nvPr/>
        </p:nvSpPr>
        <p:spPr bwMode="auto">
          <a:xfrm>
            <a:off x="179388" y="2997200"/>
            <a:ext cx="5040312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How do I become one?</a:t>
            </a:r>
          </a:p>
          <a:p>
            <a:pPr marL="342900" indent="-342900">
              <a:spcBef>
                <a:spcPct val="50000"/>
              </a:spcBef>
            </a:pPr>
            <a:r>
              <a:rPr lang="en-GB" b="0"/>
              <a:t>At least an upper second class degree</a:t>
            </a:r>
          </a:p>
          <a:p>
            <a:pPr marL="342900" indent="-342900">
              <a:spcBef>
                <a:spcPct val="100000"/>
              </a:spcBef>
            </a:pPr>
            <a:r>
              <a:rPr lang="en-GB" b="0"/>
              <a:t>Masters in sport and exercise psychology</a:t>
            </a:r>
          </a:p>
          <a:p>
            <a:pPr marL="342900" indent="-342900">
              <a:spcBef>
                <a:spcPct val="80000"/>
              </a:spcBef>
            </a:pPr>
            <a:endParaRPr lang="en-GB" b="0"/>
          </a:p>
          <a:p>
            <a:pPr marL="342900" indent="-342900">
              <a:spcBef>
                <a:spcPct val="50000"/>
              </a:spcBef>
            </a:pPr>
            <a:endParaRPr lang="en-GB" b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4" descr="log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463" y="1052513"/>
            <a:ext cx="4427537" cy="580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2"/>
          <p:cNvSpPr>
            <a:spLocks/>
          </p:cNvSpPr>
          <p:nvPr/>
        </p:nvSpPr>
        <p:spPr bwMode="auto">
          <a:xfrm>
            <a:off x="142875" y="285750"/>
            <a:ext cx="6346825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n-GB" sz="4000" b="0">
                <a:solidFill>
                  <a:srgbClr val="51626F"/>
                </a:solidFill>
                <a:latin typeface="Georgia" pitchFamily="18" charset="0"/>
              </a:rPr>
              <a:t>Other Career Pathways</a:t>
            </a:r>
          </a:p>
        </p:txBody>
      </p:sp>
      <p:sp>
        <p:nvSpPr>
          <p:cNvPr id="26627" name="Text Box 7"/>
          <p:cNvSpPr txBox="1">
            <a:spLocks noChangeArrowheads="1"/>
          </p:cNvSpPr>
          <p:nvPr/>
        </p:nvSpPr>
        <p:spPr bwMode="auto">
          <a:xfrm>
            <a:off x="142875" y="3071813"/>
            <a:ext cx="4392613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What are these ‘transferable skills’?</a:t>
            </a:r>
          </a:p>
          <a:p>
            <a:pPr>
              <a:spcBef>
                <a:spcPct val="50000"/>
              </a:spcBef>
            </a:pPr>
            <a:r>
              <a:rPr lang="en-GB" b="0"/>
              <a:t>Expertise in written and oral communication</a:t>
            </a:r>
            <a:endParaRPr lang="en-GB" sz="1800">
              <a:solidFill>
                <a:srgbClr val="ABC785"/>
              </a:solidFill>
            </a:endParaRPr>
          </a:p>
          <a:p>
            <a:pPr>
              <a:spcBef>
                <a:spcPct val="50000"/>
              </a:spcBef>
            </a:pPr>
            <a:r>
              <a:rPr lang="en-GB" b="0"/>
              <a:t>Time and task management</a:t>
            </a:r>
          </a:p>
          <a:p>
            <a:pPr>
              <a:spcBef>
                <a:spcPct val="50000"/>
              </a:spcBef>
            </a:pPr>
            <a:r>
              <a:rPr lang="en-GB" b="0"/>
              <a:t>Working well independently and as a team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handle complex written and numerical information</a:t>
            </a:r>
          </a:p>
          <a:p>
            <a:pPr>
              <a:spcBef>
                <a:spcPct val="50000"/>
              </a:spcBef>
            </a:pPr>
            <a:r>
              <a:rPr lang="en-GB" b="0"/>
              <a:t>Ability to take a critical stance</a:t>
            </a:r>
          </a:p>
          <a:p>
            <a:pPr>
              <a:spcBef>
                <a:spcPct val="50000"/>
              </a:spcBef>
            </a:pPr>
            <a:r>
              <a:rPr lang="en-GB" b="0"/>
              <a:t>Good project-management skills</a:t>
            </a:r>
          </a:p>
          <a:p>
            <a:pPr>
              <a:spcBef>
                <a:spcPct val="50000"/>
              </a:spcBef>
            </a:pPr>
            <a:endParaRPr lang="en-GB" b="0"/>
          </a:p>
          <a:p>
            <a:pPr>
              <a:spcBef>
                <a:spcPct val="50000"/>
              </a:spcBef>
            </a:pPr>
            <a:endParaRPr lang="en-GB" sz="1200"/>
          </a:p>
          <a:p>
            <a:pPr>
              <a:spcBef>
                <a:spcPct val="50000"/>
              </a:spcBef>
            </a:pPr>
            <a:endParaRPr lang="en-GB" sz="1200"/>
          </a:p>
        </p:txBody>
      </p:sp>
      <p:sp>
        <p:nvSpPr>
          <p:cNvPr id="26628" name="Text Box 8"/>
          <p:cNvSpPr txBox="1">
            <a:spLocks noChangeArrowheads="1"/>
          </p:cNvSpPr>
          <p:nvPr/>
        </p:nvSpPr>
        <p:spPr bwMode="auto">
          <a:xfrm>
            <a:off x="142875" y="1000125"/>
            <a:ext cx="4321175" cy="202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Where can a degree in Psychology take me? </a:t>
            </a:r>
          </a:p>
          <a:p>
            <a:pPr>
              <a:spcBef>
                <a:spcPct val="50000"/>
              </a:spcBef>
            </a:pPr>
            <a:r>
              <a:rPr lang="en-GB" b="0"/>
              <a:t>A Psychology degree provides graduates with a variety of transferable skills plus knowledge about how the human mind works and its influence on behaviour. Your study will have enabled you to develop excellent interpersonal skills and a great deal of other qualities. </a:t>
            </a:r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142875" y="5572125"/>
            <a:ext cx="46085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800">
                <a:solidFill>
                  <a:srgbClr val="ABC785"/>
                </a:solidFill>
              </a:rPr>
              <a:t>We have alumni placed with all of these Employers</a:t>
            </a:r>
          </a:p>
          <a:p>
            <a:endParaRPr lang="en-GB" sz="1800">
              <a:solidFill>
                <a:srgbClr val="0098C3"/>
              </a:solidFill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142875" y="6286500"/>
            <a:ext cx="4000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>
                <a:solidFill>
                  <a:srgbClr val="ABC785"/>
                </a:solidFill>
              </a:rPr>
              <a:t>www.soton.ac.uk/psychology/other_careers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7477</TotalTime>
  <Words>290</Words>
  <Application>Microsoft Office PowerPoint</Application>
  <PresentationFormat>On-screen Show (4:3)</PresentationFormat>
  <Paragraphs>37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Neuropsychologists</vt:lpstr>
      <vt:lpstr>Sport &amp; Exercise Psychologists</vt:lpstr>
      <vt:lpstr>Slide 3</vt:lpstr>
    </vt:vector>
  </TitlesOfParts>
  <Company>University of Southampton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Forensic Psychology</dc:title>
  <dc:creator>cb27g09</dc:creator>
  <cp:lastModifiedBy>cb27g09</cp:lastModifiedBy>
  <cp:revision>307</cp:revision>
  <dcterms:created xsi:type="dcterms:W3CDTF">2011-07-19T10:22:12Z</dcterms:created>
  <dcterms:modified xsi:type="dcterms:W3CDTF">2011-08-26T09:38:22Z</dcterms:modified>
</cp:coreProperties>
</file>